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ress Start 2P" charset="1" panose="00000500000000000000"/>
      <p:regular r:id="rId26"/>
    </p:embeddedFont>
    <p:embeddedFont>
      <p:font typeface="Megapixel" charset="1" panose="00000000000000000000"/>
      <p:regular r:id="rId27"/>
    </p:embeddedFont>
    <p:embeddedFont>
      <p:font typeface="Arimo Bold" charset="1" panose="020B07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VAGadHIEviY.mp4" Type="http://schemas.openxmlformats.org/officeDocument/2006/relationships/video"/><Relationship Id="rId4" Target="../media/VAGadHIEviY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5.png" Type="http://schemas.openxmlformats.org/officeDocument/2006/relationships/image"/><Relationship Id="rId20" Target="../media/image13.png" Type="http://schemas.openxmlformats.org/officeDocument/2006/relationships/image"/><Relationship Id="rId21" Target="../media/image14.sv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5.pn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22" Target="../media/image13.png" Type="http://schemas.openxmlformats.org/officeDocument/2006/relationships/image"/><Relationship Id="rId23" Target="../media/image14.svg" Type="http://schemas.openxmlformats.org/officeDocument/2006/relationships/image"/><Relationship Id="rId3" Target="../media/image6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77.png" Type="http://schemas.openxmlformats.org/officeDocument/2006/relationships/image"/><Relationship Id="rId13" Target="../media/image78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85.png" Type="http://schemas.openxmlformats.org/officeDocument/2006/relationships/image"/><Relationship Id="rId15" Target="../media/image86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19" Target="../media/image38.png" Type="http://schemas.openxmlformats.org/officeDocument/2006/relationships/image"/><Relationship Id="rId2" Target="../media/image25.png" Type="http://schemas.openxmlformats.org/officeDocument/2006/relationships/image"/><Relationship Id="rId20" Target="../media/image39.svg" Type="http://schemas.openxmlformats.org/officeDocument/2006/relationships/image"/><Relationship Id="rId21" Target="../media/image13.png" Type="http://schemas.openxmlformats.org/officeDocument/2006/relationships/image"/><Relationship Id="rId22" Target="../media/image14.sv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GadJOfQoM.mp4" Type="http://schemas.openxmlformats.org/officeDocument/2006/relationships/video"/><Relationship Id="rId4" Target="../media/VAGadJOfQo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669" y="2302339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3" y="0"/>
                </a:lnTo>
                <a:lnTo>
                  <a:pt x="1752003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334" y="4775662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1714" y="6635427"/>
            <a:ext cx="5084572" cy="1100117"/>
          </a:xfrm>
          <a:custGeom>
            <a:avLst/>
            <a:gdLst/>
            <a:ahLst/>
            <a:cxnLst/>
            <a:rect r="r" b="b" t="t" l="l"/>
            <a:pathLst>
              <a:path h="1100117" w="5084572">
                <a:moveTo>
                  <a:pt x="0" y="0"/>
                </a:moveTo>
                <a:lnTo>
                  <a:pt x="5084572" y="0"/>
                </a:lnTo>
                <a:lnTo>
                  <a:pt x="5084572" y="1100116"/>
                </a:lnTo>
                <a:lnTo>
                  <a:pt x="0" y="1100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55557" y="2302339"/>
            <a:ext cx="1232443" cy="6645526"/>
          </a:xfrm>
          <a:custGeom>
            <a:avLst/>
            <a:gdLst/>
            <a:ahLst/>
            <a:cxnLst/>
            <a:rect r="r" b="b" t="t" l="l"/>
            <a:pathLst>
              <a:path h="6645526" w="1232443">
                <a:moveTo>
                  <a:pt x="0" y="0"/>
                </a:moveTo>
                <a:lnTo>
                  <a:pt x="1232443" y="0"/>
                </a:lnTo>
                <a:lnTo>
                  <a:pt x="1232443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64794" y="4833065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0" y="0"/>
                </a:moveTo>
                <a:lnTo>
                  <a:pt x="4394447" y="0"/>
                </a:lnTo>
                <a:lnTo>
                  <a:pt x="4394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86400" y="1274552"/>
            <a:ext cx="7957216" cy="435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35"/>
              </a:lnSpc>
            </a:pPr>
            <a:r>
              <a:rPr lang="en-US" sz="860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TOWER OF ODYSSEY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29249" y="7028341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42899" y="6368727"/>
            <a:ext cx="4402203" cy="125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1"/>
              </a:lnSpc>
            </a:pPr>
            <a:r>
              <a:rPr lang="en-US" sz="6509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LET’S START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8890.0000" end="6393.2780"/>
                </p14:media>
              </p:ext>
            </p:extLst>
          </p:nvPr>
        </p:nvPicPr>
        <p:blipFill>
          <a:blip r:embed="rId2"/>
          <a:srcRect l="0" t="5029" r="0" b="0"/>
          <a:stretch>
            <a:fillRect/>
          </a:stretch>
        </p:blipFill>
        <p:spPr>
          <a:xfrm flipH="false" flipV="false" rot="0">
            <a:off x="0" y="16794"/>
            <a:ext cx="18702105" cy="9241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5680" y="4775662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3062" y="1738393"/>
            <a:ext cx="11402716" cy="6074538"/>
          </a:xfrm>
          <a:custGeom>
            <a:avLst/>
            <a:gdLst/>
            <a:ahLst/>
            <a:cxnLst/>
            <a:rect r="r" b="b" t="t" l="l"/>
            <a:pathLst>
              <a:path h="6074538" w="11402716">
                <a:moveTo>
                  <a:pt x="0" y="0"/>
                </a:moveTo>
                <a:lnTo>
                  <a:pt x="11402716" y="0"/>
                </a:lnTo>
                <a:lnTo>
                  <a:pt x="11402716" y="6074538"/>
                </a:lnTo>
                <a:lnTo>
                  <a:pt x="0" y="607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0879" y="1115129"/>
            <a:ext cx="1767121" cy="7775333"/>
          </a:xfrm>
          <a:custGeom>
            <a:avLst/>
            <a:gdLst/>
            <a:ahLst/>
            <a:cxnLst/>
            <a:rect r="r" b="b" t="t" l="l"/>
            <a:pathLst>
              <a:path h="7775333" w="1767121">
                <a:moveTo>
                  <a:pt x="0" y="0"/>
                </a:moveTo>
                <a:lnTo>
                  <a:pt x="1767121" y="0"/>
                </a:lnTo>
                <a:lnTo>
                  <a:pt x="1767121" y="7775333"/>
                </a:lnTo>
                <a:lnTo>
                  <a:pt x="0" y="7775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02332" y="2390272"/>
            <a:ext cx="10789904" cy="654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5527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·7 Levels (Floors):</a:t>
            </a:r>
            <a:r>
              <a:rPr lang="en-US" sz="5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</a:t>
            </a:r>
          </a:p>
          <a:p>
            <a:pPr algn="ctr">
              <a:lnSpc>
                <a:spcPts val="3803"/>
              </a:lnSpc>
            </a:pPr>
          </a:p>
          <a:p>
            <a:pPr algn="ctr">
              <a:lnSpc>
                <a:spcPts val="3803"/>
              </a:lnSpc>
            </a:pPr>
            <a:r>
              <a:rPr lang="en-US" sz="4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Each level focuses on a specific C++ concept:</a:t>
            </a:r>
          </a:p>
          <a:p>
            <a:pPr algn="ctr">
              <a:lnSpc>
                <a:spcPts val="3803"/>
              </a:lnSpc>
            </a:pPr>
          </a:p>
          <a:p>
            <a:pPr algn="ctr">
              <a:lnSpc>
                <a:spcPts val="6338"/>
              </a:lnSpc>
            </a:pPr>
            <a:r>
              <a:rPr lang="en-US" sz="4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    1.Basics (variables, operators) &amp; syntax </a:t>
            </a:r>
          </a:p>
          <a:p>
            <a:pPr algn="ctr">
              <a:lnSpc>
                <a:spcPts val="6338"/>
              </a:lnSpc>
            </a:pPr>
            <a:r>
              <a:rPr lang="en-US" sz="4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2.Functions and loops</a:t>
            </a:r>
          </a:p>
          <a:p>
            <a:pPr algn="ctr">
              <a:lnSpc>
                <a:spcPts val="6338"/>
              </a:lnSpc>
            </a:pPr>
            <a:r>
              <a:rPr lang="en-US" sz="4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3. Arrays</a:t>
            </a:r>
          </a:p>
          <a:p>
            <a:pPr algn="just">
              <a:lnSpc>
                <a:spcPts val="6338"/>
              </a:lnSpc>
            </a:pPr>
          </a:p>
          <a:p>
            <a:pPr algn="just">
              <a:lnSpc>
                <a:spcPts val="4482"/>
              </a:lnSpc>
            </a:pPr>
            <a:r>
              <a:rPr lang="en-US" sz="452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          </a:t>
            </a:r>
          </a:p>
          <a:p>
            <a:pPr algn="ctr">
              <a:lnSpc>
                <a:spcPts val="448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57984">
            <a:off x="14447528" y="5914070"/>
            <a:ext cx="4023344" cy="2048248"/>
          </a:xfrm>
          <a:custGeom>
            <a:avLst/>
            <a:gdLst/>
            <a:ahLst/>
            <a:cxnLst/>
            <a:rect r="r" b="b" t="t" l="l"/>
            <a:pathLst>
              <a:path h="2048248" w="4023344">
                <a:moveTo>
                  <a:pt x="0" y="0"/>
                </a:moveTo>
                <a:lnTo>
                  <a:pt x="4023344" y="0"/>
                </a:lnTo>
                <a:lnTo>
                  <a:pt x="4023344" y="2048248"/>
                </a:lnTo>
                <a:lnTo>
                  <a:pt x="0" y="2048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0277" y="3851742"/>
            <a:ext cx="1502455" cy="5038719"/>
          </a:xfrm>
          <a:custGeom>
            <a:avLst/>
            <a:gdLst/>
            <a:ahLst/>
            <a:cxnLst/>
            <a:rect r="r" b="b" t="t" l="l"/>
            <a:pathLst>
              <a:path h="5038719" w="1502455">
                <a:moveTo>
                  <a:pt x="0" y="0"/>
                </a:moveTo>
                <a:lnTo>
                  <a:pt x="1502455" y="0"/>
                </a:lnTo>
                <a:lnTo>
                  <a:pt x="1502455" y="5038720"/>
                </a:lnTo>
                <a:lnTo>
                  <a:pt x="0" y="5038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157984">
            <a:off x="-1395556" y="4442208"/>
            <a:ext cx="4609209" cy="2346507"/>
          </a:xfrm>
          <a:custGeom>
            <a:avLst/>
            <a:gdLst/>
            <a:ahLst/>
            <a:cxnLst/>
            <a:rect r="r" b="b" t="t" l="l"/>
            <a:pathLst>
              <a:path h="2346507" w="4609209">
                <a:moveTo>
                  <a:pt x="0" y="0"/>
                </a:moveTo>
                <a:lnTo>
                  <a:pt x="4609209" y="0"/>
                </a:lnTo>
                <a:lnTo>
                  <a:pt x="4609209" y="2346506"/>
                </a:lnTo>
                <a:lnTo>
                  <a:pt x="0" y="2346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595586">
            <a:off x="1556382" y="7049488"/>
            <a:ext cx="1370244" cy="991558"/>
          </a:xfrm>
          <a:custGeom>
            <a:avLst/>
            <a:gdLst/>
            <a:ahLst/>
            <a:cxnLst/>
            <a:rect r="r" b="b" t="t" l="l"/>
            <a:pathLst>
              <a:path h="991558" w="1370244">
                <a:moveTo>
                  <a:pt x="0" y="0"/>
                </a:moveTo>
                <a:lnTo>
                  <a:pt x="1370244" y="0"/>
                </a:lnTo>
                <a:lnTo>
                  <a:pt x="1370244" y="991558"/>
                </a:lnTo>
                <a:lnTo>
                  <a:pt x="0" y="9915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325912">
            <a:off x="1262109" y="5146686"/>
            <a:ext cx="2219165" cy="1129757"/>
          </a:xfrm>
          <a:custGeom>
            <a:avLst/>
            <a:gdLst/>
            <a:ahLst/>
            <a:cxnLst/>
            <a:rect r="r" b="b" t="t" l="l"/>
            <a:pathLst>
              <a:path h="1129757" w="2219165">
                <a:moveTo>
                  <a:pt x="0" y="0"/>
                </a:moveTo>
                <a:lnTo>
                  <a:pt x="2219165" y="0"/>
                </a:lnTo>
                <a:lnTo>
                  <a:pt x="2219165" y="1129757"/>
                </a:lnTo>
                <a:lnTo>
                  <a:pt x="0" y="1129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2113" y="5808132"/>
            <a:ext cx="1478782" cy="1585439"/>
          </a:xfrm>
          <a:custGeom>
            <a:avLst/>
            <a:gdLst/>
            <a:ahLst/>
            <a:cxnLst/>
            <a:rect r="r" b="b" t="t" l="l"/>
            <a:pathLst>
              <a:path h="1585439" w="1478782">
                <a:moveTo>
                  <a:pt x="0" y="0"/>
                </a:moveTo>
                <a:lnTo>
                  <a:pt x="1478782" y="0"/>
                </a:lnTo>
                <a:lnTo>
                  <a:pt x="1478782" y="1585439"/>
                </a:lnTo>
                <a:lnTo>
                  <a:pt x="0" y="15854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3307672" y="609600"/>
            <a:ext cx="146843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FEATURES: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709739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5680" y="4775662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7054" y="6833062"/>
            <a:ext cx="1058626" cy="2057400"/>
          </a:xfrm>
          <a:custGeom>
            <a:avLst/>
            <a:gdLst/>
            <a:ahLst/>
            <a:cxnLst/>
            <a:rect r="r" b="b" t="t" l="l"/>
            <a:pathLst>
              <a:path h="2057400" w="1058626">
                <a:moveTo>
                  <a:pt x="0" y="0"/>
                </a:moveTo>
                <a:lnTo>
                  <a:pt x="1058626" y="0"/>
                </a:lnTo>
                <a:lnTo>
                  <a:pt x="10586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9971" y="1717634"/>
            <a:ext cx="12405708" cy="6608859"/>
          </a:xfrm>
          <a:custGeom>
            <a:avLst/>
            <a:gdLst/>
            <a:ahLst/>
            <a:cxnLst/>
            <a:rect r="r" b="b" t="t" l="l"/>
            <a:pathLst>
              <a:path h="6608859" w="12405708">
                <a:moveTo>
                  <a:pt x="0" y="0"/>
                </a:moveTo>
                <a:lnTo>
                  <a:pt x="12405709" y="0"/>
                </a:lnTo>
                <a:lnTo>
                  <a:pt x="12405709" y="6608859"/>
                </a:lnTo>
                <a:lnTo>
                  <a:pt x="0" y="6608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0879" y="1115129"/>
            <a:ext cx="1767121" cy="7775333"/>
          </a:xfrm>
          <a:custGeom>
            <a:avLst/>
            <a:gdLst/>
            <a:ahLst/>
            <a:cxnLst/>
            <a:rect r="r" b="b" t="t" l="l"/>
            <a:pathLst>
              <a:path h="7775333" w="1767121">
                <a:moveTo>
                  <a:pt x="0" y="0"/>
                </a:moveTo>
                <a:lnTo>
                  <a:pt x="1767121" y="0"/>
                </a:lnTo>
                <a:lnTo>
                  <a:pt x="1767121" y="7775333"/>
                </a:lnTo>
                <a:lnTo>
                  <a:pt x="0" y="777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32035" y="2014773"/>
            <a:ext cx="11014341" cy="629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8"/>
              </a:lnSpc>
            </a:pPr>
            <a:r>
              <a:rPr lang="en-US" sz="4821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·Interactive Gameplay:</a:t>
            </a:r>
          </a:p>
          <a:p>
            <a:pPr algn="just">
              <a:lnSpc>
                <a:spcPts val="4714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1.WASD-based navigation in dynamic mazes.</a:t>
            </a:r>
          </a:p>
          <a:p>
            <a:pPr algn="just">
              <a:lnSpc>
                <a:spcPts val="4714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2.Doors hiding C++ questions.</a:t>
            </a:r>
          </a:p>
          <a:p>
            <a:pPr algn="just">
              <a:lnSpc>
                <a:spcPts val="4714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3.Windows as obstacles deducting points.</a:t>
            </a:r>
          </a:p>
          <a:p>
            <a:pPr algn="ctr">
              <a:lnSpc>
                <a:spcPts val="4918"/>
              </a:lnSpc>
            </a:pPr>
            <a:r>
              <a:rPr lang="en-US" sz="4821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·Random Events:</a:t>
            </a:r>
          </a:p>
          <a:p>
            <a:pPr algn="just">
              <a:lnSpc>
                <a:spcPts val="4899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1.Burglar challenges.</a:t>
            </a:r>
          </a:p>
          <a:p>
            <a:pPr algn="just">
              <a:lnSpc>
                <a:spcPts val="4899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2.Earthquake debugging.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</a:pPr>
            <a:r>
              <a:rPr lang="en-US" sz="462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Save and Load System: Automatic progress tracking.</a:t>
            </a:r>
          </a:p>
          <a:p>
            <a:pPr algn="ctr">
              <a:lnSpc>
                <a:spcPts val="471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57984">
            <a:off x="14447528" y="5914070"/>
            <a:ext cx="4023344" cy="2048248"/>
          </a:xfrm>
          <a:custGeom>
            <a:avLst/>
            <a:gdLst/>
            <a:ahLst/>
            <a:cxnLst/>
            <a:rect r="r" b="b" t="t" l="l"/>
            <a:pathLst>
              <a:path h="2048248" w="4023344">
                <a:moveTo>
                  <a:pt x="0" y="0"/>
                </a:moveTo>
                <a:lnTo>
                  <a:pt x="4023344" y="0"/>
                </a:lnTo>
                <a:lnTo>
                  <a:pt x="4023344" y="2048248"/>
                </a:lnTo>
                <a:lnTo>
                  <a:pt x="0" y="20482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0277" y="3851742"/>
            <a:ext cx="1502455" cy="5038719"/>
          </a:xfrm>
          <a:custGeom>
            <a:avLst/>
            <a:gdLst/>
            <a:ahLst/>
            <a:cxnLst/>
            <a:rect r="r" b="b" t="t" l="l"/>
            <a:pathLst>
              <a:path h="5038719" w="1502455">
                <a:moveTo>
                  <a:pt x="0" y="0"/>
                </a:moveTo>
                <a:lnTo>
                  <a:pt x="1502455" y="0"/>
                </a:lnTo>
                <a:lnTo>
                  <a:pt x="1502455" y="5038720"/>
                </a:lnTo>
                <a:lnTo>
                  <a:pt x="0" y="5038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57984">
            <a:off x="-1395556" y="4442208"/>
            <a:ext cx="4609209" cy="2346507"/>
          </a:xfrm>
          <a:custGeom>
            <a:avLst/>
            <a:gdLst/>
            <a:ahLst/>
            <a:cxnLst/>
            <a:rect r="r" b="b" t="t" l="l"/>
            <a:pathLst>
              <a:path h="2346507" w="4609209">
                <a:moveTo>
                  <a:pt x="0" y="0"/>
                </a:moveTo>
                <a:lnTo>
                  <a:pt x="4609209" y="0"/>
                </a:lnTo>
                <a:lnTo>
                  <a:pt x="4609209" y="2346506"/>
                </a:lnTo>
                <a:lnTo>
                  <a:pt x="0" y="23465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95586">
            <a:off x="1556382" y="7049488"/>
            <a:ext cx="1370244" cy="991558"/>
          </a:xfrm>
          <a:custGeom>
            <a:avLst/>
            <a:gdLst/>
            <a:ahLst/>
            <a:cxnLst/>
            <a:rect r="r" b="b" t="t" l="l"/>
            <a:pathLst>
              <a:path h="991558" w="1370244">
                <a:moveTo>
                  <a:pt x="0" y="0"/>
                </a:moveTo>
                <a:lnTo>
                  <a:pt x="1370244" y="0"/>
                </a:lnTo>
                <a:lnTo>
                  <a:pt x="1370244" y="991558"/>
                </a:lnTo>
                <a:lnTo>
                  <a:pt x="0" y="9915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25912">
            <a:off x="1262109" y="5146686"/>
            <a:ext cx="2219165" cy="1129757"/>
          </a:xfrm>
          <a:custGeom>
            <a:avLst/>
            <a:gdLst/>
            <a:ahLst/>
            <a:cxnLst/>
            <a:rect r="r" b="b" t="t" l="l"/>
            <a:pathLst>
              <a:path h="1129757" w="2219165">
                <a:moveTo>
                  <a:pt x="0" y="0"/>
                </a:moveTo>
                <a:lnTo>
                  <a:pt x="2219165" y="0"/>
                </a:lnTo>
                <a:lnTo>
                  <a:pt x="2219165" y="1129757"/>
                </a:lnTo>
                <a:lnTo>
                  <a:pt x="0" y="11297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2113" y="5808132"/>
            <a:ext cx="1478782" cy="1585439"/>
          </a:xfrm>
          <a:custGeom>
            <a:avLst/>
            <a:gdLst/>
            <a:ahLst/>
            <a:cxnLst/>
            <a:rect r="r" b="b" t="t" l="l"/>
            <a:pathLst>
              <a:path h="1585439" w="1478782">
                <a:moveTo>
                  <a:pt x="0" y="0"/>
                </a:moveTo>
                <a:lnTo>
                  <a:pt x="1478782" y="0"/>
                </a:lnTo>
                <a:lnTo>
                  <a:pt x="1478782" y="1585439"/>
                </a:lnTo>
                <a:lnTo>
                  <a:pt x="0" y="15854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047" y="709739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3307672" y="609600"/>
            <a:ext cx="146843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FEATURES: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0608" y="1480659"/>
            <a:ext cx="13648707" cy="7271038"/>
          </a:xfrm>
          <a:custGeom>
            <a:avLst/>
            <a:gdLst/>
            <a:ahLst/>
            <a:cxnLst/>
            <a:rect r="r" b="b" t="t" l="l"/>
            <a:pathLst>
              <a:path h="7271038" w="13648707">
                <a:moveTo>
                  <a:pt x="0" y="0"/>
                </a:moveTo>
                <a:lnTo>
                  <a:pt x="13648707" y="0"/>
                </a:lnTo>
                <a:lnTo>
                  <a:pt x="13648707" y="7271038"/>
                </a:lnTo>
                <a:lnTo>
                  <a:pt x="0" y="7271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0879" y="1123354"/>
            <a:ext cx="1767121" cy="7775333"/>
          </a:xfrm>
          <a:custGeom>
            <a:avLst/>
            <a:gdLst/>
            <a:ahLst/>
            <a:cxnLst/>
            <a:rect r="r" b="b" t="t" l="l"/>
            <a:pathLst>
              <a:path h="7775333" w="1767121">
                <a:moveTo>
                  <a:pt x="0" y="0"/>
                </a:moveTo>
                <a:lnTo>
                  <a:pt x="1767121" y="0"/>
                </a:lnTo>
                <a:lnTo>
                  <a:pt x="1767121" y="7775333"/>
                </a:lnTo>
                <a:lnTo>
                  <a:pt x="0" y="7775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5621" y="5221440"/>
            <a:ext cx="3927157" cy="3677247"/>
          </a:xfrm>
          <a:custGeom>
            <a:avLst/>
            <a:gdLst/>
            <a:ahLst/>
            <a:cxnLst/>
            <a:rect r="r" b="b" t="t" l="l"/>
            <a:pathLst>
              <a:path h="3677247" w="3927157">
                <a:moveTo>
                  <a:pt x="0" y="0"/>
                </a:moveTo>
                <a:lnTo>
                  <a:pt x="3927158" y="0"/>
                </a:lnTo>
                <a:lnTo>
                  <a:pt x="3927158" y="3677247"/>
                </a:lnTo>
                <a:lnTo>
                  <a:pt x="0" y="3677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5634"/>
            <a:ext cx="1501452" cy="8096063"/>
          </a:xfrm>
          <a:custGeom>
            <a:avLst/>
            <a:gdLst/>
            <a:ahLst/>
            <a:cxnLst/>
            <a:rect r="r" b="b" t="t" l="l"/>
            <a:pathLst>
              <a:path h="8096063" w="1501452">
                <a:moveTo>
                  <a:pt x="0" y="0"/>
                </a:moveTo>
                <a:lnTo>
                  <a:pt x="1501452" y="0"/>
                </a:lnTo>
                <a:lnTo>
                  <a:pt x="1501452" y="8096063"/>
                </a:lnTo>
                <a:lnTo>
                  <a:pt x="0" y="8096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329" y="5484335"/>
            <a:ext cx="1918245" cy="3414352"/>
          </a:xfrm>
          <a:custGeom>
            <a:avLst/>
            <a:gdLst/>
            <a:ahLst/>
            <a:cxnLst/>
            <a:rect r="r" b="b" t="t" l="l"/>
            <a:pathLst>
              <a:path h="3414352" w="1918245">
                <a:moveTo>
                  <a:pt x="0" y="0"/>
                </a:moveTo>
                <a:lnTo>
                  <a:pt x="1918245" y="0"/>
                </a:lnTo>
                <a:lnTo>
                  <a:pt x="1918245" y="3414352"/>
                </a:lnTo>
                <a:lnTo>
                  <a:pt x="0" y="3414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3628" y="561975"/>
            <a:ext cx="114564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GAMEPLAY FLOW: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7354" y="1866792"/>
            <a:ext cx="13336896" cy="641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4481" u="sng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·Start: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 </a:t>
            </a: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·Enter the building via the main menu.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</a:t>
            </a: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·Navigate through a grid-based maze.</a:t>
            </a:r>
          </a:p>
          <a:p>
            <a:pPr algn="ctr">
              <a:lnSpc>
                <a:spcPts val="4974"/>
              </a:lnSpc>
            </a:pPr>
            <a:r>
              <a:rPr lang="en-US" sz="4481" u="sng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·Challenges: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·Solve C++ questions to open doors.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·Avoid window collisions.</a:t>
            </a:r>
          </a:p>
          <a:p>
            <a:pPr algn="ctr">
              <a:lnSpc>
                <a:spcPts val="4974"/>
              </a:lnSpc>
            </a:pPr>
            <a:r>
              <a:rPr lang="en-US" sz="4481" u="sng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·Progression: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·Find the hidden key on each floor.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·Ascend to the next floor and increase difficulty.</a:t>
            </a:r>
          </a:p>
          <a:p>
            <a:pPr algn="ctr">
              <a:lnSpc>
                <a:spcPts val="4974"/>
              </a:lnSpc>
            </a:pPr>
            <a:r>
              <a:rPr lang="en-US" sz="4481" u="sng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·Winning:</a:t>
            </a:r>
          </a:p>
          <a:p>
            <a:pPr algn="ctr">
              <a:lnSpc>
                <a:spcPts val="4200"/>
              </a:lnSpc>
            </a:pPr>
            <a:r>
              <a:rPr lang="en-US" sz="378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Escape the building by solving all puzzles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25275" y="7060063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0879" y="1123354"/>
            <a:ext cx="1767121" cy="7775333"/>
          </a:xfrm>
          <a:custGeom>
            <a:avLst/>
            <a:gdLst/>
            <a:ahLst/>
            <a:cxnLst/>
            <a:rect r="r" b="b" t="t" l="l"/>
            <a:pathLst>
              <a:path h="7775333" w="1767121">
                <a:moveTo>
                  <a:pt x="0" y="0"/>
                </a:moveTo>
                <a:lnTo>
                  <a:pt x="1767121" y="0"/>
                </a:lnTo>
                <a:lnTo>
                  <a:pt x="1767121" y="7775333"/>
                </a:lnTo>
                <a:lnTo>
                  <a:pt x="0" y="7775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5483" y="1711350"/>
            <a:ext cx="13082438" cy="6969372"/>
          </a:xfrm>
          <a:custGeom>
            <a:avLst/>
            <a:gdLst/>
            <a:ahLst/>
            <a:cxnLst/>
            <a:rect r="r" b="b" t="t" l="l"/>
            <a:pathLst>
              <a:path h="6969372" w="13082438">
                <a:moveTo>
                  <a:pt x="0" y="0"/>
                </a:moveTo>
                <a:lnTo>
                  <a:pt x="13082438" y="0"/>
                </a:lnTo>
                <a:lnTo>
                  <a:pt x="13082438" y="6969372"/>
                </a:lnTo>
                <a:lnTo>
                  <a:pt x="0" y="6969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6937" y="6833062"/>
            <a:ext cx="1058626" cy="2057400"/>
          </a:xfrm>
          <a:custGeom>
            <a:avLst/>
            <a:gdLst/>
            <a:ahLst/>
            <a:cxnLst/>
            <a:rect r="r" b="b" t="t" l="l"/>
            <a:pathLst>
              <a:path h="2057400" w="1058626">
                <a:moveTo>
                  <a:pt x="0" y="0"/>
                </a:moveTo>
                <a:lnTo>
                  <a:pt x="1058625" y="0"/>
                </a:lnTo>
                <a:lnTo>
                  <a:pt x="105862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95621" y="5221440"/>
            <a:ext cx="3927157" cy="3677247"/>
          </a:xfrm>
          <a:custGeom>
            <a:avLst/>
            <a:gdLst/>
            <a:ahLst/>
            <a:cxnLst/>
            <a:rect r="r" b="b" t="t" l="l"/>
            <a:pathLst>
              <a:path h="3677247" w="3927157">
                <a:moveTo>
                  <a:pt x="0" y="0"/>
                </a:moveTo>
                <a:lnTo>
                  <a:pt x="3927158" y="0"/>
                </a:lnTo>
                <a:lnTo>
                  <a:pt x="3927158" y="3677247"/>
                </a:lnTo>
                <a:lnTo>
                  <a:pt x="0" y="367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55634"/>
            <a:ext cx="1501452" cy="8096063"/>
          </a:xfrm>
          <a:custGeom>
            <a:avLst/>
            <a:gdLst/>
            <a:ahLst/>
            <a:cxnLst/>
            <a:rect r="r" b="b" t="t" l="l"/>
            <a:pathLst>
              <a:path h="8096063" w="1501452">
                <a:moveTo>
                  <a:pt x="0" y="0"/>
                </a:moveTo>
                <a:lnTo>
                  <a:pt x="1501452" y="0"/>
                </a:lnTo>
                <a:lnTo>
                  <a:pt x="1501452" y="8096063"/>
                </a:lnTo>
                <a:lnTo>
                  <a:pt x="0" y="8096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9678" y="5476110"/>
            <a:ext cx="1918245" cy="3414352"/>
          </a:xfrm>
          <a:custGeom>
            <a:avLst/>
            <a:gdLst/>
            <a:ahLst/>
            <a:cxnLst/>
            <a:rect r="r" b="b" t="t" l="l"/>
            <a:pathLst>
              <a:path h="3414352" w="1918245">
                <a:moveTo>
                  <a:pt x="0" y="0"/>
                </a:moveTo>
                <a:lnTo>
                  <a:pt x="1918244" y="0"/>
                </a:lnTo>
                <a:lnTo>
                  <a:pt x="1918244" y="3414352"/>
                </a:lnTo>
                <a:lnTo>
                  <a:pt x="0" y="34143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0726" y="416174"/>
            <a:ext cx="9217848" cy="121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96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TECHNICAL IMPLEMENTATION: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00162" y="1991164"/>
            <a:ext cx="9793079" cy="454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6254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·Programming Language:  </a:t>
            </a:r>
          </a:p>
          <a:p>
            <a:pPr algn="ctr">
              <a:lnSpc>
                <a:spcPts val="7490"/>
              </a:lnSpc>
            </a:pPr>
            <a:r>
              <a:rPr lang="en-US" sz="5992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C++</a:t>
            </a:r>
          </a:p>
          <a:p>
            <a:pPr algn="ctr">
              <a:lnSpc>
                <a:spcPts val="8278"/>
              </a:lnSpc>
            </a:pPr>
            <a:r>
              <a:rPr lang="en-US" sz="6623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·Libraries Used: </a:t>
            </a:r>
          </a:p>
          <a:p>
            <a:pPr algn="ctr">
              <a:lnSpc>
                <a:spcPts val="5848"/>
              </a:lnSpc>
            </a:pPr>
          </a:p>
          <a:p>
            <a:pPr algn="ctr">
              <a:lnSpc>
                <a:spcPts val="584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745232" y="4903321"/>
            <a:ext cx="9793079" cy="32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Strings and character data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Math and numerics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Sequence containers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Algorithms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Time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38001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2" y="0"/>
                </a:lnTo>
                <a:lnTo>
                  <a:pt x="876002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0879" y="1123354"/>
            <a:ext cx="1767121" cy="7775333"/>
          </a:xfrm>
          <a:custGeom>
            <a:avLst/>
            <a:gdLst/>
            <a:ahLst/>
            <a:cxnLst/>
            <a:rect r="r" b="b" t="t" l="l"/>
            <a:pathLst>
              <a:path h="7775333" w="1767121">
                <a:moveTo>
                  <a:pt x="0" y="0"/>
                </a:moveTo>
                <a:lnTo>
                  <a:pt x="1767121" y="0"/>
                </a:lnTo>
                <a:lnTo>
                  <a:pt x="1767121" y="7775333"/>
                </a:lnTo>
                <a:lnTo>
                  <a:pt x="0" y="7775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5483" y="1711350"/>
            <a:ext cx="13082438" cy="6969372"/>
          </a:xfrm>
          <a:custGeom>
            <a:avLst/>
            <a:gdLst/>
            <a:ahLst/>
            <a:cxnLst/>
            <a:rect r="r" b="b" t="t" l="l"/>
            <a:pathLst>
              <a:path h="6969372" w="13082438">
                <a:moveTo>
                  <a:pt x="0" y="0"/>
                </a:moveTo>
                <a:lnTo>
                  <a:pt x="13082438" y="0"/>
                </a:lnTo>
                <a:lnTo>
                  <a:pt x="13082438" y="6969372"/>
                </a:lnTo>
                <a:lnTo>
                  <a:pt x="0" y="6969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95621" y="5221440"/>
            <a:ext cx="3927157" cy="3677247"/>
          </a:xfrm>
          <a:custGeom>
            <a:avLst/>
            <a:gdLst/>
            <a:ahLst/>
            <a:cxnLst/>
            <a:rect r="r" b="b" t="t" l="l"/>
            <a:pathLst>
              <a:path h="3677247" w="3927157">
                <a:moveTo>
                  <a:pt x="0" y="0"/>
                </a:moveTo>
                <a:lnTo>
                  <a:pt x="3927158" y="0"/>
                </a:lnTo>
                <a:lnTo>
                  <a:pt x="3927158" y="3677247"/>
                </a:lnTo>
                <a:lnTo>
                  <a:pt x="0" y="3677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55634"/>
            <a:ext cx="1501452" cy="8096063"/>
          </a:xfrm>
          <a:custGeom>
            <a:avLst/>
            <a:gdLst/>
            <a:ahLst/>
            <a:cxnLst/>
            <a:rect r="r" b="b" t="t" l="l"/>
            <a:pathLst>
              <a:path h="8096063" w="1501452">
                <a:moveTo>
                  <a:pt x="0" y="0"/>
                </a:moveTo>
                <a:lnTo>
                  <a:pt x="1501452" y="0"/>
                </a:lnTo>
                <a:lnTo>
                  <a:pt x="1501452" y="8096063"/>
                </a:lnTo>
                <a:lnTo>
                  <a:pt x="0" y="8096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678" y="5476110"/>
            <a:ext cx="1918245" cy="3414352"/>
          </a:xfrm>
          <a:custGeom>
            <a:avLst/>
            <a:gdLst/>
            <a:ahLst/>
            <a:cxnLst/>
            <a:rect r="r" b="b" t="t" l="l"/>
            <a:pathLst>
              <a:path h="3414352" w="1918245">
                <a:moveTo>
                  <a:pt x="0" y="0"/>
                </a:moveTo>
                <a:lnTo>
                  <a:pt x="1918244" y="0"/>
                </a:lnTo>
                <a:lnTo>
                  <a:pt x="1918244" y="3414352"/>
                </a:lnTo>
                <a:lnTo>
                  <a:pt x="0" y="3414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0726" y="416174"/>
            <a:ext cx="9217848" cy="121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968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TECHNICAL IMPLEMENTATION: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0162" y="1991164"/>
            <a:ext cx="9793079" cy="454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6254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·Programming Language:  </a:t>
            </a:r>
          </a:p>
          <a:p>
            <a:pPr algn="ctr">
              <a:lnSpc>
                <a:spcPts val="7490"/>
              </a:lnSpc>
            </a:pPr>
            <a:r>
              <a:rPr lang="en-US" sz="5992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C++</a:t>
            </a:r>
          </a:p>
          <a:p>
            <a:pPr algn="ctr">
              <a:lnSpc>
                <a:spcPts val="8278"/>
              </a:lnSpc>
            </a:pPr>
            <a:r>
              <a:rPr lang="en-US" sz="6623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·Libraries Used: </a:t>
            </a:r>
          </a:p>
          <a:p>
            <a:pPr algn="ctr">
              <a:lnSpc>
                <a:spcPts val="5848"/>
              </a:lnSpc>
            </a:pPr>
          </a:p>
          <a:p>
            <a:pPr algn="ctr">
              <a:lnSpc>
                <a:spcPts val="584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745232" y="4903321"/>
            <a:ext cx="9793079" cy="32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Strings and character data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Math and numerics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Sequence containers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Algorithms</a:t>
            </a:r>
          </a:p>
          <a:p>
            <a:pPr algn="l" marL="1170855" indent="-585428" lvl="1">
              <a:lnSpc>
                <a:spcPts val="4718"/>
              </a:lnSpc>
              <a:buFont typeface="Arial"/>
              <a:buChar char="•"/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Time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38001" y="6832173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2" y="0"/>
                </a:lnTo>
                <a:lnTo>
                  <a:pt x="876002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5987" y="1654115"/>
            <a:ext cx="1342013" cy="7236347"/>
          </a:xfrm>
          <a:custGeom>
            <a:avLst/>
            <a:gdLst/>
            <a:ahLst/>
            <a:cxnLst/>
            <a:rect r="r" b="b" t="t" l="l"/>
            <a:pathLst>
              <a:path h="7236347" w="1342013">
                <a:moveTo>
                  <a:pt x="0" y="0"/>
                </a:moveTo>
                <a:lnTo>
                  <a:pt x="1342013" y="0"/>
                </a:lnTo>
                <a:lnTo>
                  <a:pt x="1342013" y="7236347"/>
                </a:lnTo>
                <a:lnTo>
                  <a:pt x="0" y="7236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4263" y="2244936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4026" y="5567699"/>
            <a:ext cx="4371528" cy="3298517"/>
          </a:xfrm>
          <a:custGeom>
            <a:avLst/>
            <a:gdLst/>
            <a:ahLst/>
            <a:cxnLst/>
            <a:rect r="r" b="b" t="t" l="l"/>
            <a:pathLst>
              <a:path h="3298517" w="4371528">
                <a:moveTo>
                  <a:pt x="0" y="0"/>
                </a:moveTo>
                <a:lnTo>
                  <a:pt x="4371528" y="0"/>
                </a:lnTo>
                <a:lnTo>
                  <a:pt x="4371528" y="3298517"/>
                </a:lnTo>
                <a:lnTo>
                  <a:pt x="0" y="329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3093" y="4775662"/>
            <a:ext cx="2132215" cy="4114800"/>
          </a:xfrm>
          <a:custGeom>
            <a:avLst/>
            <a:gdLst/>
            <a:ahLst/>
            <a:cxnLst/>
            <a:rect r="r" b="b" t="t" l="l"/>
            <a:pathLst>
              <a:path h="4114800" w="2132215">
                <a:moveTo>
                  <a:pt x="0" y="0"/>
                </a:moveTo>
                <a:lnTo>
                  <a:pt x="2132214" y="0"/>
                </a:lnTo>
                <a:lnTo>
                  <a:pt x="2132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5742" y="1945063"/>
            <a:ext cx="11930213" cy="6396874"/>
          </a:xfrm>
          <a:custGeom>
            <a:avLst/>
            <a:gdLst/>
            <a:ahLst/>
            <a:cxnLst/>
            <a:rect r="r" b="b" t="t" l="l"/>
            <a:pathLst>
              <a:path h="6396874" w="11930213">
                <a:moveTo>
                  <a:pt x="0" y="0"/>
                </a:moveTo>
                <a:lnTo>
                  <a:pt x="11930212" y="0"/>
                </a:lnTo>
                <a:lnTo>
                  <a:pt x="11930212" y="6396874"/>
                </a:lnTo>
                <a:lnTo>
                  <a:pt x="0" y="639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25" t="0" r="-32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55742" y="3015880"/>
            <a:ext cx="11760502" cy="484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3"/>
              </a:lnSpc>
            </a:pPr>
            <a:r>
              <a:rPr lang="en-US" sz="496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·Designing dynamic mazes with valid paths to doors and keys.</a:t>
            </a:r>
          </a:p>
          <a:p>
            <a:pPr algn="ctr">
              <a:lnSpc>
                <a:spcPts val="6553"/>
              </a:lnSpc>
            </a:pPr>
            <a:r>
              <a:rPr lang="en-US" sz="496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·Implementing real-time interactions using WASD controls.</a:t>
            </a:r>
          </a:p>
          <a:p>
            <a:pPr algn="ctr">
              <a:lnSpc>
                <a:spcPts val="6553"/>
              </a:lnSpc>
            </a:pPr>
            <a:r>
              <a:rPr lang="en-US" sz="496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·Randomizing burglar and key placements while ensuring fairness.</a:t>
            </a:r>
          </a:p>
          <a:p>
            <a:pPr algn="ctr">
              <a:lnSpc>
                <a:spcPts val="6553"/>
              </a:lnSpc>
            </a:pPr>
            <a:r>
              <a:rPr lang="en-US" sz="496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·Balancing educational content with engaging gameplay.</a:t>
            </a:r>
          </a:p>
          <a:p>
            <a:pPr algn="ctr">
              <a:lnSpc>
                <a:spcPts val="4964"/>
              </a:lnSpc>
            </a:pPr>
          </a:p>
          <a:p>
            <a:pPr algn="ctr">
              <a:lnSpc>
                <a:spcPts val="496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12686" y="824683"/>
            <a:ext cx="15446614" cy="82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539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CHALLANGES WE FACED: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38001" y="6902581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2" y="0"/>
                </a:lnTo>
                <a:lnTo>
                  <a:pt x="876002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5987" y="1654115"/>
            <a:ext cx="1342013" cy="7236347"/>
          </a:xfrm>
          <a:custGeom>
            <a:avLst/>
            <a:gdLst/>
            <a:ahLst/>
            <a:cxnLst/>
            <a:rect r="r" b="b" t="t" l="l"/>
            <a:pathLst>
              <a:path h="7236347" w="1342013">
                <a:moveTo>
                  <a:pt x="0" y="0"/>
                </a:moveTo>
                <a:lnTo>
                  <a:pt x="1342013" y="0"/>
                </a:lnTo>
                <a:lnTo>
                  <a:pt x="1342013" y="7236347"/>
                </a:lnTo>
                <a:lnTo>
                  <a:pt x="0" y="7236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4263" y="2244936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4026" y="5567699"/>
            <a:ext cx="4371528" cy="3298517"/>
          </a:xfrm>
          <a:custGeom>
            <a:avLst/>
            <a:gdLst/>
            <a:ahLst/>
            <a:cxnLst/>
            <a:rect r="r" b="b" t="t" l="l"/>
            <a:pathLst>
              <a:path h="3298517" w="4371528">
                <a:moveTo>
                  <a:pt x="0" y="0"/>
                </a:moveTo>
                <a:lnTo>
                  <a:pt x="4371528" y="0"/>
                </a:lnTo>
                <a:lnTo>
                  <a:pt x="4371528" y="3298517"/>
                </a:lnTo>
                <a:lnTo>
                  <a:pt x="0" y="329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3093" y="4775662"/>
            <a:ext cx="2132215" cy="4114800"/>
          </a:xfrm>
          <a:custGeom>
            <a:avLst/>
            <a:gdLst/>
            <a:ahLst/>
            <a:cxnLst/>
            <a:rect r="r" b="b" t="t" l="l"/>
            <a:pathLst>
              <a:path h="4114800" w="2132215">
                <a:moveTo>
                  <a:pt x="0" y="0"/>
                </a:moveTo>
                <a:lnTo>
                  <a:pt x="2132214" y="0"/>
                </a:lnTo>
                <a:lnTo>
                  <a:pt x="2132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5043" y="472575"/>
            <a:ext cx="14417914" cy="76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5036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LEARNING OUTCOMES: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851464" y="2074991"/>
            <a:ext cx="12003506" cy="6394595"/>
          </a:xfrm>
          <a:custGeom>
            <a:avLst/>
            <a:gdLst/>
            <a:ahLst/>
            <a:cxnLst/>
            <a:rect r="r" b="b" t="t" l="l"/>
            <a:pathLst>
              <a:path h="6394595" w="12003506">
                <a:moveTo>
                  <a:pt x="0" y="0"/>
                </a:moveTo>
                <a:lnTo>
                  <a:pt x="12003506" y="0"/>
                </a:lnTo>
                <a:lnTo>
                  <a:pt x="12003506" y="6394595"/>
                </a:lnTo>
                <a:lnTo>
                  <a:pt x="0" y="63945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2932" y="3072374"/>
            <a:ext cx="11440570" cy="377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2"/>
              </a:lnSpc>
            </a:pPr>
            <a:r>
              <a:rPr lang="en-US" sz="481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·Improved understanding of C++ concepts like loops, functions, and file handling.</a:t>
            </a:r>
          </a:p>
          <a:p>
            <a:pPr algn="ctr">
              <a:lnSpc>
                <a:spcPts val="5821"/>
              </a:lnSpc>
            </a:pPr>
            <a:r>
              <a:rPr lang="en-US" sz="481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·Experience in designing interactive console-based applications.</a:t>
            </a:r>
          </a:p>
          <a:p>
            <a:pPr algn="ctr">
              <a:lnSpc>
                <a:spcPts val="7602"/>
              </a:lnSpc>
            </a:pPr>
            <a:r>
              <a:rPr lang="en-US" sz="4811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·Problem-solving skills through debugging and algorithm design.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24263" y="6833062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5987" y="1654115"/>
            <a:ext cx="1342013" cy="7236347"/>
          </a:xfrm>
          <a:custGeom>
            <a:avLst/>
            <a:gdLst/>
            <a:ahLst/>
            <a:cxnLst/>
            <a:rect r="r" b="b" t="t" l="l"/>
            <a:pathLst>
              <a:path h="7236347" w="1342013">
                <a:moveTo>
                  <a:pt x="0" y="0"/>
                </a:moveTo>
                <a:lnTo>
                  <a:pt x="1342013" y="0"/>
                </a:lnTo>
                <a:lnTo>
                  <a:pt x="1342013" y="7236347"/>
                </a:lnTo>
                <a:lnTo>
                  <a:pt x="0" y="7236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4263" y="2244936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4026" y="5567699"/>
            <a:ext cx="4371528" cy="3298517"/>
          </a:xfrm>
          <a:custGeom>
            <a:avLst/>
            <a:gdLst/>
            <a:ahLst/>
            <a:cxnLst/>
            <a:rect r="r" b="b" t="t" l="l"/>
            <a:pathLst>
              <a:path h="3298517" w="4371528">
                <a:moveTo>
                  <a:pt x="0" y="0"/>
                </a:moveTo>
                <a:lnTo>
                  <a:pt x="4371528" y="0"/>
                </a:lnTo>
                <a:lnTo>
                  <a:pt x="4371528" y="3298517"/>
                </a:lnTo>
                <a:lnTo>
                  <a:pt x="0" y="329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3093" y="4775662"/>
            <a:ext cx="2132215" cy="4114800"/>
          </a:xfrm>
          <a:custGeom>
            <a:avLst/>
            <a:gdLst/>
            <a:ahLst/>
            <a:cxnLst/>
            <a:rect r="r" b="b" t="t" l="l"/>
            <a:pathLst>
              <a:path h="4114800" w="2132215">
                <a:moveTo>
                  <a:pt x="0" y="0"/>
                </a:moveTo>
                <a:lnTo>
                  <a:pt x="2132214" y="0"/>
                </a:lnTo>
                <a:lnTo>
                  <a:pt x="2132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5043" y="472575"/>
            <a:ext cx="14417914" cy="76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5036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THIRD PARTY MODULES: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851464" y="2074991"/>
            <a:ext cx="12003506" cy="6394595"/>
          </a:xfrm>
          <a:custGeom>
            <a:avLst/>
            <a:gdLst/>
            <a:ahLst/>
            <a:cxnLst/>
            <a:rect r="r" b="b" t="t" l="l"/>
            <a:pathLst>
              <a:path h="6394595" w="12003506">
                <a:moveTo>
                  <a:pt x="0" y="0"/>
                </a:moveTo>
                <a:lnTo>
                  <a:pt x="12003506" y="0"/>
                </a:lnTo>
                <a:lnTo>
                  <a:pt x="12003506" y="6394595"/>
                </a:lnTo>
                <a:lnTo>
                  <a:pt x="0" y="63945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09985" y="2574863"/>
            <a:ext cx="12663518" cy="489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14598" indent="-607299" lvl="1">
              <a:lnSpc>
                <a:spcPts val="6975"/>
              </a:lnSpc>
              <a:buAutoNum type="arabicPeriod" startAt="1"/>
            </a:pPr>
            <a:r>
              <a:rPr lang="en-US" sz="56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SFML AUDIO: (&lt;SFML/Audio.hpp&gt;) :</a:t>
            </a:r>
          </a:p>
          <a:p>
            <a:pPr algn="l">
              <a:lnSpc>
                <a:spcPts val="5363"/>
              </a:lnSpc>
            </a:pPr>
            <a:r>
              <a:rPr lang="en-US" sz="43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for audio funtionalities</a:t>
            </a:r>
          </a:p>
          <a:p>
            <a:pPr algn="l">
              <a:lnSpc>
                <a:spcPts val="6975"/>
              </a:lnSpc>
            </a:pPr>
            <a:r>
              <a:rPr lang="en-US" sz="56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   </a:t>
            </a:r>
            <a:r>
              <a:rPr lang="en-US" sz="56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2.&lt;conio.h&gt;: </a:t>
            </a:r>
          </a:p>
          <a:p>
            <a:pPr algn="l">
              <a:lnSpc>
                <a:spcPts val="5363"/>
              </a:lnSpc>
            </a:pPr>
            <a:r>
              <a:rPr lang="en-US" sz="43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Compiler-specific for _kbhit() and _getch()</a:t>
            </a:r>
          </a:p>
          <a:p>
            <a:pPr algn="l">
              <a:lnSpc>
                <a:spcPts val="6975"/>
              </a:lnSpc>
            </a:pPr>
            <a:r>
              <a:rPr lang="en-US" sz="56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    3.&lt;windows.h&gt;:</a:t>
            </a:r>
          </a:p>
          <a:p>
            <a:pPr algn="l">
              <a:lnSpc>
                <a:spcPts val="5363"/>
              </a:lnSpc>
            </a:pPr>
            <a:r>
              <a:rPr lang="en-US" sz="432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Windows-specific library  for Sleep() and SetConsoleCursorPosition()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24263" y="6833062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3931168"/>
            <a:ext cx="7315200" cy="3897007"/>
          </a:xfrm>
          <a:custGeom>
            <a:avLst/>
            <a:gdLst/>
            <a:ahLst/>
            <a:cxnLst/>
            <a:rect r="r" b="b" t="t" l="l"/>
            <a:pathLst>
              <a:path h="3897007" w="7315200">
                <a:moveTo>
                  <a:pt x="0" y="0"/>
                </a:moveTo>
                <a:lnTo>
                  <a:pt x="7315200" y="0"/>
                </a:lnTo>
                <a:lnTo>
                  <a:pt x="7315200" y="3897007"/>
                </a:lnTo>
                <a:lnTo>
                  <a:pt x="0" y="389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4592" y="5244165"/>
            <a:ext cx="5958817" cy="101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648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We hope you had a blast!!!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8781" y="1839372"/>
            <a:ext cx="9170437" cy="183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5712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 FOR PLAYING!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828800" y="8890462"/>
            <a:ext cx="21945600" cy="1396538"/>
            <a:chOff x="0" y="0"/>
            <a:chExt cx="29260800" cy="1862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7536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5072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5232517">
            <a:off x="14435860" y="7682407"/>
            <a:ext cx="1058626" cy="2057400"/>
          </a:xfrm>
          <a:custGeom>
            <a:avLst/>
            <a:gdLst/>
            <a:ahLst/>
            <a:cxnLst/>
            <a:rect r="r" b="b" t="t" l="l"/>
            <a:pathLst>
              <a:path h="2057400" w="1058626">
                <a:moveTo>
                  <a:pt x="0" y="0"/>
                </a:moveTo>
                <a:lnTo>
                  <a:pt x="1058625" y="0"/>
                </a:lnTo>
                <a:lnTo>
                  <a:pt x="105862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58781" y="7289373"/>
            <a:ext cx="4683067" cy="1685904"/>
          </a:xfrm>
          <a:custGeom>
            <a:avLst/>
            <a:gdLst/>
            <a:ahLst/>
            <a:cxnLst/>
            <a:rect r="r" b="b" t="t" l="l"/>
            <a:pathLst>
              <a:path h="1685904" w="4683067">
                <a:moveTo>
                  <a:pt x="0" y="0"/>
                </a:moveTo>
                <a:lnTo>
                  <a:pt x="4683068" y="0"/>
                </a:lnTo>
                <a:lnTo>
                  <a:pt x="4683068" y="1685904"/>
                </a:lnTo>
                <a:lnTo>
                  <a:pt x="0" y="1685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894568" y="4775662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49" y="0"/>
                </a:lnTo>
                <a:lnTo>
                  <a:pt x="54533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0313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947423" y="7289373"/>
            <a:ext cx="4683067" cy="1685904"/>
          </a:xfrm>
          <a:custGeom>
            <a:avLst/>
            <a:gdLst/>
            <a:ahLst/>
            <a:cxnLst/>
            <a:rect r="r" b="b" t="t" l="l"/>
            <a:pathLst>
              <a:path h="1685904" w="4683067">
                <a:moveTo>
                  <a:pt x="0" y="0"/>
                </a:moveTo>
                <a:lnTo>
                  <a:pt x="4683068" y="0"/>
                </a:lnTo>
                <a:lnTo>
                  <a:pt x="4683068" y="1685904"/>
                </a:lnTo>
                <a:lnTo>
                  <a:pt x="0" y="1685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35860" y="6799475"/>
            <a:ext cx="1058626" cy="2057400"/>
          </a:xfrm>
          <a:custGeom>
            <a:avLst/>
            <a:gdLst/>
            <a:ahLst/>
            <a:cxnLst/>
            <a:rect r="r" b="b" t="t" l="l"/>
            <a:pathLst>
              <a:path h="2057400" w="1058626">
                <a:moveTo>
                  <a:pt x="0" y="0"/>
                </a:moveTo>
                <a:lnTo>
                  <a:pt x="1058625" y="0"/>
                </a:lnTo>
                <a:lnTo>
                  <a:pt x="105862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6815" y="4833065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5998" y="2302339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97875" y="4775662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68002" y="4025329"/>
            <a:ext cx="6751996" cy="3596972"/>
          </a:xfrm>
          <a:custGeom>
            <a:avLst/>
            <a:gdLst/>
            <a:ahLst/>
            <a:cxnLst/>
            <a:rect r="r" b="b" t="t" l="l"/>
            <a:pathLst>
              <a:path h="3596972" w="6751996">
                <a:moveTo>
                  <a:pt x="0" y="0"/>
                </a:moveTo>
                <a:lnTo>
                  <a:pt x="6751996" y="0"/>
                </a:lnTo>
                <a:lnTo>
                  <a:pt x="6751996" y="3596972"/>
                </a:lnTo>
                <a:lnTo>
                  <a:pt x="0" y="3596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7072" y="1800257"/>
            <a:ext cx="13106553" cy="100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9"/>
              </a:lnSpc>
            </a:pPr>
            <a:r>
              <a:rPr lang="en-US" sz="6607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HOMER’S CIRCLE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2439" y="4271574"/>
            <a:ext cx="7043123" cy="371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3333" indent="-506666" lvl="1">
              <a:lnSpc>
                <a:spcPts val="5632"/>
              </a:lnSpc>
              <a:buFont typeface="Arial"/>
              <a:buChar char="•"/>
            </a:pPr>
            <a:r>
              <a:rPr lang="en-US" sz="4693" spc="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DUA FATIMA</a:t>
            </a:r>
          </a:p>
          <a:p>
            <a:pPr algn="l" marL="1013333" indent="-506666" lvl="1">
              <a:lnSpc>
                <a:spcPts val="5632"/>
              </a:lnSpc>
              <a:buFont typeface="Arial"/>
              <a:buChar char="•"/>
            </a:pPr>
            <a:r>
              <a:rPr lang="en-US" sz="4693" spc="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GULWARINA MUSKA SALEEM</a:t>
            </a:r>
          </a:p>
          <a:p>
            <a:pPr algn="l" marL="1013333" indent="-506666" lvl="1">
              <a:lnSpc>
                <a:spcPts val="5632"/>
              </a:lnSpc>
              <a:buFont typeface="Arial"/>
              <a:buChar char="•"/>
            </a:pPr>
            <a:r>
              <a:rPr lang="en-US" sz="4693" spc="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SARA FAWAD</a:t>
            </a:r>
          </a:p>
          <a:p>
            <a:pPr algn="l" marL="1013333" indent="-506666" lvl="1">
              <a:lnSpc>
                <a:spcPts val="5632"/>
              </a:lnSpc>
              <a:buFont typeface="Arial"/>
              <a:buChar char="•"/>
            </a:pPr>
            <a:r>
              <a:rPr lang="en-US" sz="4693" spc="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ANEEQA ZAHID</a:t>
            </a:r>
          </a:p>
          <a:p>
            <a:pPr algn="l">
              <a:lnSpc>
                <a:spcPts val="563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897875" y="1028700"/>
            <a:ext cx="7572051" cy="48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23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876001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6815" y="4833065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5998" y="2302339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97875" y="4775662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16" y="242638"/>
            <a:ext cx="18284684" cy="9740750"/>
          </a:xfrm>
          <a:custGeom>
            <a:avLst/>
            <a:gdLst/>
            <a:ahLst/>
            <a:cxnLst/>
            <a:rect r="r" b="b" t="t" l="l"/>
            <a:pathLst>
              <a:path h="9740750" w="18284684">
                <a:moveTo>
                  <a:pt x="0" y="0"/>
                </a:moveTo>
                <a:lnTo>
                  <a:pt x="18284684" y="0"/>
                </a:lnTo>
                <a:lnTo>
                  <a:pt x="18284684" y="9740749"/>
                </a:lnTo>
                <a:lnTo>
                  <a:pt x="0" y="97407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874718" y="1150747"/>
          <a:ext cx="14124875" cy="7985506"/>
        </p:xfrm>
        <a:graphic>
          <a:graphicData uri="http://schemas.openxmlformats.org/drawingml/2006/table">
            <a:tbl>
              <a:tblPr/>
              <a:tblGrid>
                <a:gridCol w="4048708"/>
                <a:gridCol w="3904896"/>
                <a:gridCol w="6171270"/>
              </a:tblGrid>
              <a:tr h="96548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Team Member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Responsibility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Modules/Tasks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22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Sara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Game Initialization &amp; Score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- Game Initialization (loading previous progress, setting up the game) - Score Management (tracking and updating score)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Dua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Building Generation &amp; Movement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- Building Generation (creating layout with floors and doors) - Movement System (handling player movement between floors)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9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Gulwarina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Random Events &amp; Quiz/Challenges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- Random Events (treasure, traps, NPCs affecting score) - Quiz and Challenges (C++ knowledge challenges)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1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Aneeqa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b="true" sz="24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Display Score, Save High Score &amp; Game Continuation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egapixel"/>
                          <a:ea typeface="Megapixel"/>
                          <a:cs typeface="Megapixel"/>
                          <a:sym typeface="Megapixel"/>
                        </a:rPr>
                        <a:t>- Display Score (visual score updates) - Save High Score (saving score to file/database) - Game Continuation (deciding whether to continue or exit)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6815" y="4833065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5998" y="2302339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8947865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97875" y="4775662"/>
            <a:ext cx="5453349" cy="4114800"/>
          </a:xfrm>
          <a:custGeom>
            <a:avLst/>
            <a:gdLst/>
            <a:ahLst/>
            <a:cxnLst/>
            <a:rect r="r" b="b" t="t" l="l"/>
            <a:pathLst>
              <a:path h="4114800" w="5453349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38743" y="2106637"/>
            <a:ext cx="13424624" cy="7151663"/>
          </a:xfrm>
          <a:custGeom>
            <a:avLst/>
            <a:gdLst/>
            <a:ahLst/>
            <a:cxnLst/>
            <a:rect r="r" b="b" t="t" l="l"/>
            <a:pathLst>
              <a:path h="7151663" w="13424624">
                <a:moveTo>
                  <a:pt x="0" y="0"/>
                </a:moveTo>
                <a:lnTo>
                  <a:pt x="13424624" y="0"/>
                </a:lnTo>
                <a:lnTo>
                  <a:pt x="13424624" y="7151663"/>
                </a:lnTo>
                <a:lnTo>
                  <a:pt x="0" y="71516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76001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5544" y="535465"/>
            <a:ext cx="10336056" cy="11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Your p</a:t>
            </a:r>
            <a:r>
              <a:rPr lang="en-US" sz="5423">
                <a:solidFill>
                  <a:srgbClr val="F6E3E3"/>
                </a:solidFill>
                <a:latin typeface="Megapixel"/>
                <a:ea typeface="Megapixel"/>
                <a:cs typeface="Megapixel"/>
                <a:sym typeface="Megapixel"/>
              </a:rPr>
              <a:t>ROLES OF TEAM MEMBERS</a:t>
            </a:r>
            <a:r>
              <a:rPr lang="en-US" sz="5423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aragraph 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0743" y="2310902"/>
            <a:ext cx="7201802" cy="246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4"/>
              </a:lnSpc>
              <a:spcBef>
                <a:spcPct val="0"/>
              </a:spcBef>
            </a:pPr>
            <a:r>
              <a:rPr lang="en-US" sz="3310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 Create the PowerPoint presentation slides (project idea, features, architecture, third-party modules).- Document the breakdown of work done by each member.</a:t>
            </a:r>
          </a:p>
          <a:p>
            <a:pPr algn="ctr">
              <a:lnSpc>
                <a:spcPts val="463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33572" y="4453072"/>
            <a:ext cx="8516077" cy="210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Prepare and conduct the project demo (test all features to ensure they run smoothly during the demo).- Screen Record the demo.Test everything (internet connection, audio, video, demo functionality).</a:t>
            </a:r>
          </a:p>
          <a:p>
            <a:pPr algn="ctr">
              <a:lnSpc>
                <a:spcPts val="398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926730" y="5846151"/>
            <a:ext cx="9532470" cy="123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9"/>
              </a:lnSpc>
              <a:spcBef>
                <a:spcPct val="0"/>
              </a:spcBef>
            </a:pPr>
            <a:r>
              <a:rPr lang="en-US" sz="3185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Document the final project architecture in detail.- Provide descriptions of modules, third-party libraries, and interactions.- Create necessary diagrams.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8914" y="7220137"/>
            <a:ext cx="9450734" cy="123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15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- Set up and finalize the GitHub repository.- Write the README.md file with project title, members, description, features, architecture, and running instructions.-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033" y="2418068"/>
            <a:ext cx="9450734" cy="11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DUA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157" y="4106601"/>
            <a:ext cx="9450734" cy="11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ANEEQA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1635" y="5694460"/>
            <a:ext cx="2292072" cy="11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2"/>
              </a:lnSpc>
              <a:spcBef>
                <a:spcPct val="0"/>
              </a:spcBef>
            </a:pPr>
            <a:r>
              <a:rPr lang="en-US" sz="5423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GULWARINA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79259" y="7129320"/>
            <a:ext cx="2496823" cy="125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0"/>
              </a:lnSpc>
              <a:spcBef>
                <a:spcPct val="0"/>
              </a:spcBef>
            </a:pPr>
            <a:r>
              <a:rPr lang="en-US" sz="5907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SARA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157" y="5143500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4380" y="4775662"/>
            <a:ext cx="2573620" cy="4114800"/>
          </a:xfrm>
          <a:custGeom>
            <a:avLst/>
            <a:gdLst/>
            <a:ahLst/>
            <a:cxnLst/>
            <a:rect r="r" b="b" t="t" l="l"/>
            <a:pathLst>
              <a:path h="4114800" w="257362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6845" y="2302339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3" y="0"/>
                </a:lnTo>
                <a:lnTo>
                  <a:pt x="1752003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1674067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6815" y="5385497"/>
            <a:ext cx="3504965" cy="3504965"/>
          </a:xfrm>
          <a:custGeom>
            <a:avLst/>
            <a:gdLst/>
            <a:ahLst/>
            <a:cxnLst/>
            <a:rect r="r" b="b" t="t" l="l"/>
            <a:pathLst>
              <a:path h="3504965" w="3504965">
                <a:moveTo>
                  <a:pt x="0" y="0"/>
                </a:moveTo>
                <a:lnTo>
                  <a:pt x="3504965" y="0"/>
                </a:lnTo>
                <a:lnTo>
                  <a:pt x="3504965" y="3504965"/>
                </a:lnTo>
                <a:lnTo>
                  <a:pt x="0" y="3504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828800" y="8890462"/>
            <a:ext cx="21945600" cy="1396538"/>
            <a:chOff x="0" y="0"/>
            <a:chExt cx="29260800" cy="18620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82354" y="3509257"/>
            <a:ext cx="2103021" cy="5113728"/>
          </a:xfrm>
          <a:custGeom>
            <a:avLst/>
            <a:gdLst/>
            <a:ahLst/>
            <a:cxnLst/>
            <a:rect r="r" b="b" t="t" l="l"/>
            <a:pathLst>
              <a:path h="5113728" w="2103021">
                <a:moveTo>
                  <a:pt x="0" y="0"/>
                </a:moveTo>
                <a:lnTo>
                  <a:pt x="2103021" y="0"/>
                </a:lnTo>
                <a:lnTo>
                  <a:pt x="2103021" y="5113728"/>
                </a:lnTo>
                <a:lnTo>
                  <a:pt x="0" y="5113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7248" y="5385497"/>
            <a:ext cx="1755529" cy="3120941"/>
          </a:xfrm>
          <a:custGeom>
            <a:avLst/>
            <a:gdLst/>
            <a:ahLst/>
            <a:cxnLst/>
            <a:rect r="r" b="b" t="t" l="l"/>
            <a:pathLst>
              <a:path h="3120941" w="1755529">
                <a:moveTo>
                  <a:pt x="0" y="0"/>
                </a:moveTo>
                <a:lnTo>
                  <a:pt x="1755529" y="0"/>
                </a:lnTo>
                <a:lnTo>
                  <a:pt x="1755529" y="3120941"/>
                </a:lnTo>
                <a:lnTo>
                  <a:pt x="0" y="3120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54240" t="0" r="-5424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84979" y="3776734"/>
            <a:ext cx="2103021" cy="5113728"/>
          </a:xfrm>
          <a:custGeom>
            <a:avLst/>
            <a:gdLst/>
            <a:ahLst/>
            <a:cxnLst/>
            <a:rect r="r" b="b" t="t" l="l"/>
            <a:pathLst>
              <a:path h="5113728" w="2103021">
                <a:moveTo>
                  <a:pt x="0" y="0"/>
                </a:moveTo>
                <a:lnTo>
                  <a:pt x="2103021" y="0"/>
                </a:lnTo>
                <a:lnTo>
                  <a:pt x="2103021" y="5113728"/>
                </a:lnTo>
                <a:lnTo>
                  <a:pt x="0" y="5113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04797" y="6333598"/>
            <a:ext cx="2219165" cy="1129757"/>
          </a:xfrm>
          <a:custGeom>
            <a:avLst/>
            <a:gdLst/>
            <a:ahLst/>
            <a:cxnLst/>
            <a:rect r="r" b="b" t="t" l="l"/>
            <a:pathLst>
              <a:path h="1129757" w="2219165">
                <a:moveTo>
                  <a:pt x="0" y="0"/>
                </a:moveTo>
                <a:lnTo>
                  <a:pt x="2219165" y="0"/>
                </a:lnTo>
                <a:lnTo>
                  <a:pt x="2219165" y="1129757"/>
                </a:lnTo>
                <a:lnTo>
                  <a:pt x="0" y="11297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04797" y="7463355"/>
            <a:ext cx="1219998" cy="1484510"/>
          </a:xfrm>
          <a:custGeom>
            <a:avLst/>
            <a:gdLst/>
            <a:ahLst/>
            <a:cxnLst/>
            <a:rect r="r" b="b" t="t" l="l"/>
            <a:pathLst>
              <a:path h="1484510" w="1219998">
                <a:moveTo>
                  <a:pt x="0" y="0"/>
                </a:moveTo>
                <a:lnTo>
                  <a:pt x="1219998" y="0"/>
                </a:lnTo>
                <a:lnTo>
                  <a:pt x="1219998" y="1484510"/>
                </a:lnTo>
                <a:lnTo>
                  <a:pt x="0" y="14845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43086" y="2933175"/>
            <a:ext cx="10201827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10276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AREYOU READY?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382354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8800" y="8890462"/>
            <a:ext cx="21945600" cy="1396538"/>
            <a:chOff x="0" y="0"/>
            <a:chExt cx="29260800" cy="1862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7536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5072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88404" y="1438275"/>
            <a:ext cx="13166801" cy="7014314"/>
          </a:xfrm>
          <a:custGeom>
            <a:avLst/>
            <a:gdLst/>
            <a:ahLst/>
            <a:cxnLst/>
            <a:rect r="r" b="b" t="t" l="l"/>
            <a:pathLst>
              <a:path h="7014314" w="13166801">
                <a:moveTo>
                  <a:pt x="0" y="0"/>
                </a:moveTo>
                <a:lnTo>
                  <a:pt x="13166800" y="0"/>
                </a:lnTo>
                <a:lnTo>
                  <a:pt x="13166800" y="7014314"/>
                </a:lnTo>
                <a:lnTo>
                  <a:pt x="0" y="701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28800" y="609600"/>
            <a:ext cx="146843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INTRODUCTION: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07475" y="1705899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88083" y="5314096"/>
            <a:ext cx="2236854" cy="3576365"/>
          </a:xfrm>
          <a:custGeom>
            <a:avLst/>
            <a:gdLst/>
            <a:ahLst/>
            <a:cxnLst/>
            <a:rect r="r" b="b" t="t" l="l"/>
            <a:pathLst>
              <a:path h="3576365" w="2236854">
                <a:moveTo>
                  <a:pt x="0" y="0"/>
                </a:moveTo>
                <a:lnTo>
                  <a:pt x="2236854" y="0"/>
                </a:lnTo>
                <a:lnTo>
                  <a:pt x="2236854" y="3576366"/>
                </a:lnTo>
                <a:lnTo>
                  <a:pt x="0" y="357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6088" y="3116317"/>
            <a:ext cx="1731237" cy="5805976"/>
          </a:xfrm>
          <a:custGeom>
            <a:avLst/>
            <a:gdLst/>
            <a:ahLst/>
            <a:cxnLst/>
            <a:rect r="r" b="b" t="t" l="l"/>
            <a:pathLst>
              <a:path h="5805976" w="1731237">
                <a:moveTo>
                  <a:pt x="0" y="0"/>
                </a:moveTo>
                <a:lnTo>
                  <a:pt x="1731237" y="0"/>
                </a:lnTo>
                <a:lnTo>
                  <a:pt x="1731237" y="5805977"/>
                </a:lnTo>
                <a:lnTo>
                  <a:pt x="0" y="580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94805" y="3363629"/>
            <a:ext cx="1135513" cy="5526833"/>
          </a:xfrm>
          <a:custGeom>
            <a:avLst/>
            <a:gdLst/>
            <a:ahLst/>
            <a:cxnLst/>
            <a:rect r="r" b="b" t="t" l="l"/>
            <a:pathLst>
              <a:path h="5526833" w="1135513">
                <a:moveTo>
                  <a:pt x="0" y="0"/>
                </a:moveTo>
                <a:lnTo>
                  <a:pt x="1135512" y="0"/>
                </a:lnTo>
                <a:lnTo>
                  <a:pt x="1135512" y="5526833"/>
                </a:lnTo>
                <a:lnTo>
                  <a:pt x="0" y="5526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71965" y="2029822"/>
            <a:ext cx="12399679" cy="776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5118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·Overview:</a:t>
            </a:r>
          </a:p>
          <a:p>
            <a:pPr algn="ctr">
              <a:lnSpc>
                <a:spcPts val="5933"/>
              </a:lnSpc>
            </a:pPr>
            <a:r>
              <a:rPr lang="en-US" sz="494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Tower of Odyssey is an interactive, console-based game designed to teach and reinforce C++ programming concepts in a fun and engaging way.</a:t>
            </a:r>
          </a:p>
          <a:p>
            <a:pPr algn="ctr">
              <a:lnSpc>
                <a:spcPts val="5933"/>
              </a:lnSpc>
            </a:pPr>
            <a:r>
              <a:rPr lang="en-US" sz="4944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·Purpose:</a:t>
            </a:r>
          </a:p>
          <a:p>
            <a:pPr algn="ctr">
              <a:lnSpc>
                <a:spcPts val="5933"/>
              </a:lnSpc>
            </a:pPr>
            <a:r>
              <a:rPr lang="en-US" sz="4944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To combine learning with entertainment, helping users strengthen their coding skills through problem-solving and challenges.</a:t>
            </a:r>
          </a:p>
          <a:p>
            <a:pPr algn="ctr">
              <a:lnSpc>
                <a:spcPts val="5933"/>
              </a:lnSpc>
            </a:pPr>
          </a:p>
          <a:p>
            <a:pPr algn="ctr">
              <a:lnSpc>
                <a:spcPts val="5933"/>
              </a:lnSpc>
            </a:pPr>
          </a:p>
          <a:p>
            <a:pPr algn="ctr">
              <a:lnSpc>
                <a:spcPts val="593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514319" y="7102279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8800" y="8890462"/>
            <a:ext cx="21945600" cy="1396538"/>
            <a:chOff x="0" y="0"/>
            <a:chExt cx="29260800" cy="1862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7536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507200" y="0"/>
              <a:ext cx="9753600" cy="1862051"/>
            </a:xfrm>
            <a:custGeom>
              <a:avLst/>
              <a:gdLst/>
              <a:ahLst/>
              <a:cxnLst/>
              <a:rect r="r" b="b" t="t" l="l"/>
              <a:pathLst>
                <a:path h="1862051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862051"/>
                  </a:lnTo>
                  <a:lnTo>
                    <a:pt x="0" y="186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88404" y="1438275"/>
            <a:ext cx="13166801" cy="7014314"/>
          </a:xfrm>
          <a:custGeom>
            <a:avLst/>
            <a:gdLst/>
            <a:ahLst/>
            <a:cxnLst/>
            <a:rect r="r" b="b" t="t" l="l"/>
            <a:pathLst>
              <a:path h="7014314" w="13166801">
                <a:moveTo>
                  <a:pt x="0" y="0"/>
                </a:moveTo>
                <a:lnTo>
                  <a:pt x="13166800" y="0"/>
                </a:lnTo>
                <a:lnTo>
                  <a:pt x="13166800" y="7014314"/>
                </a:lnTo>
                <a:lnTo>
                  <a:pt x="0" y="701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28800" y="609600"/>
            <a:ext cx="146843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OBJECTIVES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07475" y="1705899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88083" y="5314096"/>
            <a:ext cx="2236854" cy="3576365"/>
          </a:xfrm>
          <a:custGeom>
            <a:avLst/>
            <a:gdLst/>
            <a:ahLst/>
            <a:cxnLst/>
            <a:rect r="r" b="b" t="t" l="l"/>
            <a:pathLst>
              <a:path h="3576365" w="2236854">
                <a:moveTo>
                  <a:pt x="0" y="0"/>
                </a:moveTo>
                <a:lnTo>
                  <a:pt x="2236854" y="0"/>
                </a:lnTo>
                <a:lnTo>
                  <a:pt x="2236854" y="3576366"/>
                </a:lnTo>
                <a:lnTo>
                  <a:pt x="0" y="357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6088" y="3116317"/>
            <a:ext cx="1731237" cy="5805976"/>
          </a:xfrm>
          <a:custGeom>
            <a:avLst/>
            <a:gdLst/>
            <a:ahLst/>
            <a:cxnLst/>
            <a:rect r="r" b="b" t="t" l="l"/>
            <a:pathLst>
              <a:path h="5805976" w="1731237">
                <a:moveTo>
                  <a:pt x="0" y="0"/>
                </a:moveTo>
                <a:lnTo>
                  <a:pt x="1731237" y="0"/>
                </a:lnTo>
                <a:lnTo>
                  <a:pt x="1731237" y="5805977"/>
                </a:lnTo>
                <a:lnTo>
                  <a:pt x="0" y="580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94805" y="3363629"/>
            <a:ext cx="1135513" cy="5526833"/>
          </a:xfrm>
          <a:custGeom>
            <a:avLst/>
            <a:gdLst/>
            <a:ahLst/>
            <a:cxnLst/>
            <a:rect r="r" b="b" t="t" l="l"/>
            <a:pathLst>
              <a:path h="5526833" w="1135513">
                <a:moveTo>
                  <a:pt x="0" y="0"/>
                </a:moveTo>
                <a:lnTo>
                  <a:pt x="1135512" y="0"/>
                </a:lnTo>
                <a:lnTo>
                  <a:pt x="1135512" y="5526833"/>
                </a:lnTo>
                <a:lnTo>
                  <a:pt x="0" y="5526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52575" y="2611340"/>
            <a:ext cx="12399679" cy="48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51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·Teach core C++ programming concepts (e.g., syntax, variables, functions).</a:t>
            </a:r>
          </a:p>
          <a:p>
            <a:pPr algn="ctr">
              <a:lnSpc>
                <a:spcPts val="6142"/>
              </a:lnSpc>
            </a:pPr>
            <a:r>
              <a:rPr lang="en-US" sz="51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·Provide an engaging gaming experience with mazes, puzzles, and challenges.</a:t>
            </a:r>
          </a:p>
          <a:p>
            <a:pPr algn="ctr">
              <a:lnSpc>
                <a:spcPts val="6142"/>
              </a:lnSpc>
            </a:pPr>
            <a:r>
              <a:rPr lang="en-US" sz="5118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·Encourage critical thinking and debugging skills.</a:t>
            </a:r>
          </a:p>
          <a:p>
            <a:pPr algn="ctr">
              <a:lnSpc>
                <a:spcPts val="593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307475" y="7102279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4"/>
                </a:lnTo>
                <a:lnTo>
                  <a:pt x="0" y="19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7475" y="1705899"/>
            <a:ext cx="1338313" cy="7216395"/>
          </a:xfrm>
          <a:custGeom>
            <a:avLst/>
            <a:gdLst/>
            <a:ahLst/>
            <a:cxnLst/>
            <a:rect r="r" b="b" t="t" l="l"/>
            <a:pathLst>
              <a:path h="7216395" w="1338313">
                <a:moveTo>
                  <a:pt x="0" y="0"/>
                </a:moveTo>
                <a:lnTo>
                  <a:pt x="1338313" y="0"/>
                </a:lnTo>
                <a:lnTo>
                  <a:pt x="1338313" y="7216395"/>
                </a:lnTo>
                <a:lnTo>
                  <a:pt x="0" y="721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94805" y="3363629"/>
            <a:ext cx="1135513" cy="5526833"/>
          </a:xfrm>
          <a:custGeom>
            <a:avLst/>
            <a:gdLst/>
            <a:ahLst/>
            <a:cxnLst/>
            <a:rect r="r" b="b" t="t" l="l"/>
            <a:pathLst>
              <a:path h="5526833" w="1135513">
                <a:moveTo>
                  <a:pt x="0" y="0"/>
                </a:moveTo>
                <a:lnTo>
                  <a:pt x="1135512" y="0"/>
                </a:lnTo>
                <a:lnTo>
                  <a:pt x="1135512" y="5526833"/>
                </a:lnTo>
                <a:lnTo>
                  <a:pt x="0" y="552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9750" y="1705899"/>
            <a:ext cx="12246143" cy="6523855"/>
          </a:xfrm>
          <a:custGeom>
            <a:avLst/>
            <a:gdLst/>
            <a:ahLst/>
            <a:cxnLst/>
            <a:rect r="r" b="b" t="t" l="l"/>
            <a:pathLst>
              <a:path h="6523855" w="12246143">
                <a:moveTo>
                  <a:pt x="0" y="0"/>
                </a:moveTo>
                <a:lnTo>
                  <a:pt x="12246143" y="0"/>
                </a:lnTo>
                <a:lnTo>
                  <a:pt x="12246143" y="6523855"/>
                </a:lnTo>
                <a:lnTo>
                  <a:pt x="0" y="652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8199" y="2740190"/>
            <a:ext cx="11229245" cy="673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3"/>
              </a:lnSpc>
            </a:pPr>
            <a:r>
              <a:rPr lang="en-US" sz="7039">
                <a:solidFill>
                  <a:srgbClr val="000000"/>
                </a:solidFill>
                <a:latin typeface="Megapixel"/>
                <a:ea typeface="Megapixel"/>
                <a:cs typeface="Megapixel"/>
                <a:sym typeface="Megapixel"/>
              </a:rPr>
              <a:t>·Plot:</a:t>
            </a:r>
          </a:p>
          <a:p>
            <a:pPr algn="ctr">
              <a:lnSpc>
                <a:spcPts val="4989"/>
              </a:lnSpc>
            </a:pPr>
            <a:r>
              <a:rPr lang="en-US" sz="5939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You are a novice coder trapped in a mysterious building. To escape, you must ascend seven floors, solving C++ programming challenges and collecting parts.</a:t>
            </a:r>
          </a:p>
          <a:p>
            <a:pPr algn="ctr">
              <a:lnSpc>
                <a:spcPts val="4989"/>
              </a:lnSpc>
            </a:pPr>
          </a:p>
          <a:p>
            <a:pPr algn="ctr">
              <a:lnSpc>
                <a:spcPts val="4989"/>
              </a:lnSpc>
            </a:pPr>
          </a:p>
          <a:p>
            <a:pPr algn="ctr">
              <a:lnSpc>
                <a:spcPts val="4989"/>
              </a:lnSpc>
            </a:pPr>
          </a:p>
          <a:p>
            <a:pPr algn="ctr">
              <a:lnSpc>
                <a:spcPts val="4989"/>
              </a:lnSpc>
            </a:pPr>
            <a:r>
              <a:rPr lang="en-US" sz="5939">
                <a:solidFill>
                  <a:srgbClr val="FFFFFF"/>
                </a:solidFill>
                <a:latin typeface="Megapixel"/>
                <a:ea typeface="Megapixel"/>
                <a:cs typeface="Megapixel"/>
                <a:sym typeface="Megapixel"/>
              </a:rPr>
              <a:t> </a:t>
            </a:r>
          </a:p>
          <a:p>
            <a:pPr algn="ctr">
              <a:lnSpc>
                <a:spcPts val="4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2808303" y="609600"/>
            <a:ext cx="146843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STORYLINE: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307475" y="6970937"/>
            <a:ext cx="876001" cy="1919524"/>
          </a:xfrm>
          <a:custGeom>
            <a:avLst/>
            <a:gdLst/>
            <a:ahLst/>
            <a:cxnLst/>
            <a:rect r="r" b="b" t="t" l="l"/>
            <a:pathLst>
              <a:path h="1919524" w="876001">
                <a:moveTo>
                  <a:pt x="0" y="0"/>
                </a:moveTo>
                <a:lnTo>
                  <a:pt x="876001" y="0"/>
                </a:lnTo>
                <a:lnTo>
                  <a:pt x="876001" y="1919525"/>
                </a:lnTo>
                <a:lnTo>
                  <a:pt x="0" y="191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88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5987" y="1654115"/>
            <a:ext cx="1342013" cy="7236347"/>
          </a:xfrm>
          <a:custGeom>
            <a:avLst/>
            <a:gdLst/>
            <a:ahLst/>
            <a:cxnLst/>
            <a:rect r="r" b="b" t="t" l="l"/>
            <a:pathLst>
              <a:path h="7236347" w="1342013">
                <a:moveTo>
                  <a:pt x="0" y="0"/>
                </a:moveTo>
                <a:lnTo>
                  <a:pt x="1342013" y="0"/>
                </a:lnTo>
                <a:lnTo>
                  <a:pt x="1342013" y="7236347"/>
                </a:lnTo>
                <a:lnTo>
                  <a:pt x="0" y="7236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1600" y="8890462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4263" y="2244936"/>
            <a:ext cx="1752002" cy="6645526"/>
          </a:xfrm>
          <a:custGeom>
            <a:avLst/>
            <a:gdLst/>
            <a:ahLst/>
            <a:cxnLst/>
            <a:rect r="r" b="b" t="t" l="l"/>
            <a:pathLst>
              <a:path h="6645526" w="1752002">
                <a:moveTo>
                  <a:pt x="0" y="0"/>
                </a:moveTo>
                <a:lnTo>
                  <a:pt x="1752002" y="0"/>
                </a:lnTo>
                <a:lnTo>
                  <a:pt x="1752002" y="6645526"/>
                </a:lnTo>
                <a:lnTo>
                  <a:pt x="0" y="664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4026" y="5567699"/>
            <a:ext cx="4371528" cy="3298517"/>
          </a:xfrm>
          <a:custGeom>
            <a:avLst/>
            <a:gdLst/>
            <a:ahLst/>
            <a:cxnLst/>
            <a:rect r="r" b="b" t="t" l="l"/>
            <a:pathLst>
              <a:path h="3298517" w="4371528">
                <a:moveTo>
                  <a:pt x="0" y="0"/>
                </a:moveTo>
                <a:lnTo>
                  <a:pt x="4371528" y="0"/>
                </a:lnTo>
                <a:lnTo>
                  <a:pt x="4371528" y="3298517"/>
                </a:lnTo>
                <a:lnTo>
                  <a:pt x="0" y="329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3093" y="4775662"/>
            <a:ext cx="2132215" cy="4114800"/>
          </a:xfrm>
          <a:custGeom>
            <a:avLst/>
            <a:gdLst/>
            <a:ahLst/>
            <a:cxnLst/>
            <a:rect r="r" b="b" t="t" l="l"/>
            <a:pathLst>
              <a:path h="4114800" w="2132215">
                <a:moveTo>
                  <a:pt x="0" y="0"/>
                </a:moveTo>
                <a:lnTo>
                  <a:pt x="2132214" y="0"/>
                </a:lnTo>
                <a:lnTo>
                  <a:pt x="2132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51452" y="1028700"/>
            <a:ext cx="12027691" cy="6407479"/>
          </a:xfrm>
          <a:custGeom>
            <a:avLst/>
            <a:gdLst/>
            <a:ahLst/>
            <a:cxnLst/>
            <a:rect r="r" b="b" t="t" l="l"/>
            <a:pathLst>
              <a:path h="6407479" w="12027691">
                <a:moveTo>
                  <a:pt x="0" y="0"/>
                </a:moveTo>
                <a:lnTo>
                  <a:pt x="12027691" y="0"/>
                </a:lnTo>
                <a:lnTo>
                  <a:pt x="12027691" y="6407479"/>
                </a:lnTo>
                <a:lnTo>
                  <a:pt x="0" y="6407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1452" y="4506264"/>
            <a:ext cx="12027691" cy="5406383"/>
          </a:xfrm>
          <a:custGeom>
            <a:avLst/>
            <a:gdLst/>
            <a:ahLst/>
            <a:cxnLst/>
            <a:rect r="r" b="b" t="t" l="l"/>
            <a:pathLst>
              <a:path h="5406383" w="12027691">
                <a:moveTo>
                  <a:pt x="0" y="0"/>
                </a:moveTo>
                <a:lnTo>
                  <a:pt x="12027691" y="0"/>
                </a:lnTo>
                <a:lnTo>
                  <a:pt x="12027691" y="5406383"/>
                </a:lnTo>
                <a:lnTo>
                  <a:pt x="0" y="5406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8516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1702620"/>
            <a:ext cx="6870895" cy="7886111"/>
          </a:xfrm>
          <a:custGeom>
            <a:avLst/>
            <a:gdLst/>
            <a:ahLst/>
            <a:cxnLst/>
            <a:rect r="r" b="b" t="t" l="l"/>
            <a:pathLst>
              <a:path h="7886111" w="6870895">
                <a:moveTo>
                  <a:pt x="0" y="0"/>
                </a:moveTo>
                <a:lnTo>
                  <a:pt x="6870895" y="0"/>
                </a:lnTo>
                <a:lnTo>
                  <a:pt x="6870895" y="7886111"/>
                </a:lnTo>
                <a:lnTo>
                  <a:pt x="0" y="78861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14" r="0" b="-31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1738" y="234821"/>
            <a:ext cx="14417914" cy="76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5036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PROGRAM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8" t="5195" r="14436" b="277"/>
          <a:stretch>
            <a:fillRect/>
          </a:stretch>
        </p:blipFill>
        <p:spPr>
          <a:xfrm flipH="false" flipV="false" rot="0">
            <a:off x="514350" y="0"/>
            <a:ext cx="17773650" cy="10250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DAGXUKp9lf0</dc:identifier>
  <dcterms:modified xsi:type="dcterms:W3CDTF">2011-08-01T06:04:30Z</dcterms:modified>
  <cp:revision>1</cp:revision>
  <dc:title>Tower of Odyssey</dc:title>
</cp:coreProperties>
</file>